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28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A0"/>
    <a:srgbClr val="224098"/>
    <a:srgbClr val="20409A"/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01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9789B5-3332-4A55-85A2-EDDA9E98F979}" type="datetime1">
              <a:rPr lang="ru-RU" smtClean="0"/>
              <a:t>31.10.2020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2E8A41-073D-4AC1-A6BD-1B7CC1C4C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520" b="20350"/>
          <a:stretch/>
        </p:blipFill>
        <p:spPr>
          <a:xfrm>
            <a:off x="8153400" y="252118"/>
            <a:ext cx="3771884" cy="66588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A2B998F-05CA-4C99-8460-5E09AC83A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9855" y="410458"/>
            <a:ext cx="2277398" cy="3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31.10.2020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38C125-1643-4BED-B0CC-2E2F1C811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115" b="17430"/>
          <a:stretch/>
        </p:blipFill>
        <p:spPr>
          <a:xfrm>
            <a:off x="9978011" y="6301129"/>
            <a:ext cx="2097566" cy="4307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F2B545-46D9-4581-9BB1-854F2ED4C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9910" y="317451"/>
            <a:ext cx="1884330" cy="2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Разработка умного увлажнителя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Сахаров Владислав Игоревич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11.11.2020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900383-94C1-4306-841E-2BB72BFF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A5187C8-D771-4279-9FB9-17DDE88D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FD2D06-D42B-4E91-9479-3244230B3912}"/>
              </a:ext>
            </a:extLst>
          </p:cNvPr>
          <p:cNvSpPr/>
          <p:nvPr/>
        </p:nvSpPr>
        <p:spPr>
          <a:xfrm>
            <a:off x="7086600" y="1221425"/>
            <a:ext cx="499802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/>
              <a:t>Планы на будущее: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Перевести устройство с самодельных плат, на заводские печатные платы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Увеличить надежность датчиков влажности и температуры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Разработать оптимальный корпус для датчика влажности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Оптимизировать программное обеспечение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7BCCB-0BAA-4AC9-BD42-CD11655FB897}"/>
              </a:ext>
            </a:extLst>
          </p:cNvPr>
          <p:cNvSpPr txBox="1"/>
          <p:nvPr/>
        </p:nvSpPr>
        <p:spPr>
          <a:xfrm>
            <a:off x="545868" y="1309238"/>
            <a:ext cx="592024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Было реализовано: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Полностью функционирующее устройство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Программный комплекс сопряжения 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Picture 6" descr="https://sun1-88.userapi.com/4k0Omf5xwlvNLKoPeXNRpAOu7kaIud41F9vBNA/Dc8a-2mqnlE.jpg">
            <a:extLst>
              <a:ext uri="{FF2B5EF4-FFF2-40B4-BE49-F238E27FC236}">
                <a16:creationId xmlns:a16="http://schemas.microsoft.com/office/drawing/2014/main" id="{345F2382-2E3A-45EF-886D-79EB486B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03534" y="3981691"/>
            <a:ext cx="2727780" cy="204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DABFF9-0801-492B-938C-5CF7D018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90" y="2740738"/>
            <a:ext cx="3877336" cy="32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2901E10-4B2E-43EB-A009-C0C311E9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286" y="205760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Разработка умного увлажнителя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Сахаров Владислав Игоревич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11.11.2020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97DCF8C-D1B2-425B-8EA0-D3722B225B5B}"/>
              </a:ext>
            </a:extLst>
          </p:cNvPr>
          <p:cNvSpPr txBox="1">
            <a:spLocks/>
          </p:cNvSpPr>
          <p:nvPr/>
        </p:nvSpPr>
        <p:spPr>
          <a:xfrm>
            <a:off x="9178636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03D7FF-FE66-4EA7-AA30-EF9B58C5C9E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89F32A6-2C3D-4843-BC83-D236ECAF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FADB6B7-7D68-45E2-AB55-E19E73CFCBAB}"/>
              </a:ext>
            </a:extLst>
          </p:cNvPr>
          <p:cNvSpPr/>
          <p:nvPr/>
        </p:nvSpPr>
        <p:spPr>
          <a:xfrm>
            <a:off x="6637863" y="1774141"/>
            <a:ext cx="53950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Сухой воздух в помещении</a:t>
            </a:r>
            <a:r>
              <a:rPr lang="en-US" sz="2000" dirty="0"/>
              <a:t>:</a:t>
            </a: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Вредит здоровью</a:t>
            </a:r>
            <a:r>
              <a:rPr lang="en-US" sz="2000" dirty="0"/>
              <a:t>;</a:t>
            </a:r>
            <a:endParaRPr lang="ru-RU" sz="2000" dirty="0"/>
          </a:p>
          <a:p>
            <a:pPr marL="361950" indent="-361950" algn="just">
              <a:buFont typeface="Arial" panose="020B0604020202020204" pitchFamily="34" charset="0"/>
              <a:buChar char="•"/>
            </a:pPr>
            <a:r>
              <a:rPr lang="ru-RU" sz="2000" dirty="0"/>
              <a:t> Портит мебель и какие</a:t>
            </a:r>
            <a:r>
              <a:rPr lang="en-US" sz="2000" dirty="0"/>
              <a:t> </a:t>
            </a:r>
            <a:r>
              <a:rPr lang="ru-RU" sz="2000" dirty="0"/>
              <a:t>-</a:t>
            </a:r>
            <a:r>
              <a:rPr lang="en-US" sz="2000" dirty="0"/>
              <a:t> </a:t>
            </a:r>
            <a:r>
              <a:rPr lang="ru-RU" sz="2000" dirty="0"/>
              <a:t>либо другие  предметы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19" name="Picture 2" descr="https://avatars.mds.yandex.net/get-pdb/228251/8a2bda75-6c9e-4d56-8a42-40db3f2faa94/s1200?webp=false">
            <a:extLst>
              <a:ext uri="{FF2B5EF4-FFF2-40B4-BE49-F238E27FC236}">
                <a16:creationId xmlns:a16="http://schemas.microsoft.com/office/drawing/2014/main" id="{4ACF3648-0AC3-4794-8EA0-B272E6924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5" y="1774141"/>
            <a:ext cx="5387519" cy="359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17F32C-9698-4156-A675-4FFE3478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537212-55B0-420D-B224-278AE4F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73F617-E0AC-4600-B337-B1CC89E23A29}"/>
              </a:ext>
            </a:extLst>
          </p:cNvPr>
          <p:cNvSpPr/>
          <p:nvPr/>
        </p:nvSpPr>
        <p:spPr>
          <a:xfrm>
            <a:off x="5635025" y="1734692"/>
            <a:ext cx="6096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Существует множество различных увлажнителей, однако, у большинства из них есть следующие недостатки</a:t>
            </a:r>
            <a:r>
              <a:rPr lang="en-US" dirty="0"/>
              <a:t>: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возможности дистанционного включения и управления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Отсутствует выбор интенсивности увлажнения и поддержания влажности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 поддерживается интеграция с умным домом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Датчик влажности отсутствует или установлен на самом устройстве, что делает сбор данных некорректным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6" name="Picture 2" descr="https://takepls.ru/i/imgs/static-ru.insales.ru/images/products/1/6619/283523547/product_add_pic_7846.jpg">
            <a:extLst>
              <a:ext uri="{FF2B5EF4-FFF2-40B4-BE49-F238E27FC236}">
                <a16:creationId xmlns:a16="http://schemas.microsoft.com/office/drawing/2014/main" id="{3E3DF05D-2975-4468-8CA5-D0F56FD9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7" y="1240087"/>
            <a:ext cx="3011247" cy="260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7C4D40B-52DD-4BEE-A302-C9EF7152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6" y="4022174"/>
            <a:ext cx="3011247" cy="22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200A64-A030-453B-B1FC-CBF4464A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6D4F4E-309D-4817-BB52-942D2973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7A9E88-700F-43A4-A0D9-79E70CC5C401}"/>
              </a:ext>
            </a:extLst>
          </p:cNvPr>
          <p:cNvSpPr/>
          <p:nvPr/>
        </p:nvSpPr>
        <p:spPr>
          <a:xfrm>
            <a:off x="4421276" y="1284994"/>
            <a:ext cx="72348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Наше решение состоит из двух независимых устройств</a:t>
            </a:r>
            <a:r>
              <a:rPr lang="en-US" dirty="0"/>
              <a:t>: </a:t>
            </a:r>
            <a:r>
              <a:rPr lang="ru-RU" dirty="0"/>
              <a:t>увлажнителя и датчика влажности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Все устройства взаимодействуют друг с другом по </a:t>
            </a:r>
            <a:r>
              <a:rPr lang="en-US" dirty="0"/>
              <a:t>MQTT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Возможно управление как через пульт ДУ, так и через мобильное приложение или веб-сайт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Наше решение интегрируется в любую систему умного дома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Имеется возможность оживить свое нефункционирующее устройство</a:t>
            </a:r>
          </a:p>
          <a:p>
            <a:pPr algn="just"/>
            <a:endParaRPr lang="ru-RU" dirty="0"/>
          </a:p>
        </p:txBody>
      </p:sp>
      <p:pic>
        <p:nvPicPr>
          <p:cNvPr id="7" name="Picture 2" descr="https://addmeto.cc/i/p/28736360c64d351ba135625c0854741c">
            <a:extLst>
              <a:ext uri="{FF2B5EF4-FFF2-40B4-BE49-F238E27FC236}">
                <a16:creationId xmlns:a16="http://schemas.microsoft.com/office/drawing/2014/main" id="{D8E9D616-9D42-463C-AAC8-8FB3DAB5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02" y="1284994"/>
            <a:ext cx="1877335" cy="187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robot52.ru/wa-data/public/shop/products/10/07/710/images/1811/1811.750.jpg">
            <a:extLst>
              <a:ext uri="{FF2B5EF4-FFF2-40B4-BE49-F238E27FC236}">
                <a16:creationId xmlns:a16="http://schemas.microsoft.com/office/drawing/2014/main" id="{EA4E28DF-4BA4-41A8-A680-29B97D28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99" y="3620846"/>
            <a:ext cx="2549140" cy="2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martThings">
            <a:extLst>
              <a:ext uri="{FF2B5EF4-FFF2-40B4-BE49-F238E27FC236}">
                <a16:creationId xmlns:a16="http://schemas.microsoft.com/office/drawing/2014/main" id="{11CA9588-A7B7-44F3-867E-CB71E4E6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E6DAD3B-5F1A-461A-9A91-F762A22E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53" y="3713164"/>
            <a:ext cx="3489029" cy="24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0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512FE9-708E-431F-B5AD-3EFB60B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FAEB8C2-D8A4-4330-B108-E3E4CF2F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ДЕЙСТВИЯ</a:t>
            </a:r>
          </a:p>
        </p:txBody>
      </p:sp>
      <p:pic>
        <p:nvPicPr>
          <p:cNvPr id="5" name="Picture 2" descr="https://stroy-podskazka.ru/images/article/cropped/337-337/2019/08/uvlazhniteli-vozduha-electrolux-modeli-i-instrukciya-po-ispolzovaniyu-4.jpg">
            <a:extLst>
              <a:ext uri="{FF2B5EF4-FFF2-40B4-BE49-F238E27FC236}">
                <a16:creationId xmlns:a16="http://schemas.microsoft.com/office/drawing/2014/main" id="{9F20C073-B673-4B4E-A689-01E7A802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7" y="1253392"/>
            <a:ext cx="4396328" cy="439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e01.alicdn.com/kf/HTB1shIyaRSD3KVjSZFqq6A4bpXa4/1-25.jpg_q50.jpg">
            <a:extLst>
              <a:ext uri="{FF2B5EF4-FFF2-40B4-BE49-F238E27FC236}">
                <a16:creationId xmlns:a16="http://schemas.microsoft.com/office/drawing/2014/main" id="{03E9378D-8C18-44BC-9417-D4CEDE74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85" y="1564888"/>
            <a:ext cx="3391493" cy="33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F28817-3463-4ECF-B69A-68C56440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D8D307-90DF-4D74-8FAA-3AA356C6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1E8DF5-53E9-4237-9846-57204E64FDD9}"/>
              </a:ext>
            </a:extLst>
          </p:cNvPr>
          <p:cNvSpPr/>
          <p:nvPr/>
        </p:nvSpPr>
        <p:spPr>
          <a:xfrm>
            <a:off x="6864191" y="1573956"/>
            <a:ext cx="49423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Плата </a:t>
            </a:r>
            <a:r>
              <a:rPr lang="en-US" dirty="0" err="1"/>
              <a:t>NodeMCU</a:t>
            </a:r>
            <a:r>
              <a:rPr lang="en-US" dirty="0"/>
              <a:t> V3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Ультразвуковой излучатель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Блок питания 24В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Турбовентилятор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LM7805 </a:t>
            </a:r>
            <a:r>
              <a:rPr lang="ru-RU" dirty="0"/>
              <a:t>для питания </a:t>
            </a:r>
            <a:r>
              <a:rPr lang="en-US" dirty="0" err="1"/>
              <a:t>NodeMCU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Ик приемник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Ключи управления вентилятором и УЗ излучателем собраны на базе полевых транзисторов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Датчик </a:t>
            </a:r>
            <a:r>
              <a:rPr lang="en-US" dirty="0"/>
              <a:t>DHT22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Пульт ДУ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Настроенный </a:t>
            </a:r>
            <a:r>
              <a:rPr lang="en-US" dirty="0"/>
              <a:t>Home Assistant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</a:t>
            </a:r>
            <a:r>
              <a:rPr lang="en-US" dirty="0"/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6F818-91F5-44CF-A427-0937BF7D7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-214" r="5224" b="26492"/>
          <a:stretch/>
        </p:blipFill>
        <p:spPr>
          <a:xfrm>
            <a:off x="763928" y="1563629"/>
            <a:ext cx="4654806" cy="3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1B6B90-15AD-4BE9-90B7-9B3F12C1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337B84-4FEF-4040-8132-505466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F516F4-70CC-4785-8FBE-748C0F7A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47" y="1164039"/>
            <a:ext cx="5700110" cy="49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0CA42A-EB2F-4683-A34F-0DA5C153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190850-D3FC-405F-8416-84EE357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B70F13-80E3-4D36-83BD-CAE6B5DCAF55}"/>
              </a:ext>
            </a:extLst>
          </p:cNvPr>
          <p:cNvSpPr/>
          <p:nvPr/>
        </p:nvSpPr>
        <p:spPr>
          <a:xfrm>
            <a:off x="646778" y="1167600"/>
            <a:ext cx="10148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Обычные пользователи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Оборудование спорт-залов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Производства мебели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Серверные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Медицинские учреждения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Picture 2" descr="https://www.meleon.ru/upload/iblock/4fd/HTB1PfFDasfrK1Rjy1Xdq6yemFXaH.jpg">
            <a:extLst>
              <a:ext uri="{FF2B5EF4-FFF2-40B4-BE49-F238E27FC236}">
                <a16:creationId xmlns:a16="http://schemas.microsoft.com/office/drawing/2014/main" id="{75F70CC4-6F07-40EF-9D8E-C7E99ADA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81" y="2162093"/>
            <a:ext cx="3918713" cy="39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zetzet.ru/wa-data/public/shop/img/uvlazhnitel-vozduha-xiaomi-smartmi-air-humidifier-008.jpg">
            <a:extLst>
              <a:ext uri="{FF2B5EF4-FFF2-40B4-BE49-F238E27FC236}">
                <a16:creationId xmlns:a16="http://schemas.microsoft.com/office/drawing/2014/main" id="{01F77115-55F0-4A9C-9342-44D0CDAF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1" y="4003934"/>
            <a:ext cx="4557102" cy="2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6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598DD8-B74F-475D-A8F8-B5554040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C77679-A082-477A-B973-9F939515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E939-8D1E-41C6-BD8B-AB359A668EBE}"/>
              </a:ext>
            </a:extLst>
          </p:cNvPr>
          <p:cNvSpPr txBox="1"/>
          <p:nvPr/>
        </p:nvSpPr>
        <p:spPr>
          <a:xfrm>
            <a:off x="545869" y="1579420"/>
            <a:ext cx="37286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Цена устройства: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NodeMCU</a:t>
            </a:r>
            <a:r>
              <a:rPr lang="en-US" dirty="0"/>
              <a:t> V3 x2</a:t>
            </a:r>
            <a:r>
              <a:rPr lang="ru-RU" dirty="0"/>
              <a:t> – </a:t>
            </a:r>
            <a:r>
              <a:rPr lang="en-US" dirty="0"/>
              <a:t>420</a:t>
            </a:r>
            <a:r>
              <a:rPr lang="ru-RU" dirty="0"/>
              <a:t> р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Датчик влажности – 2 </a:t>
            </a:r>
            <a:r>
              <a:rPr lang="en-US" dirty="0"/>
              <a:t>x 200</a:t>
            </a:r>
            <a:r>
              <a:rPr lang="ru-RU" dirty="0"/>
              <a:t> 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Простой увлажнитель без автоматизаций – </a:t>
            </a:r>
            <a:r>
              <a:rPr lang="en-US" dirty="0"/>
              <a:t>1600</a:t>
            </a:r>
            <a:r>
              <a:rPr lang="ru-RU" dirty="0"/>
              <a:t> 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Остальные компоненты – 500 р</a:t>
            </a:r>
          </a:p>
          <a:p>
            <a:pPr>
              <a:lnSpc>
                <a:spcPct val="150000"/>
              </a:lnSpc>
            </a:pPr>
            <a:r>
              <a:rPr lang="ru-RU" b="1" dirty="0"/>
              <a:t>Итого: </a:t>
            </a:r>
            <a:r>
              <a:rPr lang="en-US" dirty="0"/>
              <a:t>29</a:t>
            </a:r>
            <a:r>
              <a:rPr lang="ru-RU" dirty="0"/>
              <a:t>20 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DE598D-1C7B-4738-8692-8344F7D977D2}"/>
              </a:ext>
            </a:extLst>
          </p:cNvPr>
          <p:cNvSpPr/>
          <p:nvPr/>
        </p:nvSpPr>
        <p:spPr>
          <a:xfrm>
            <a:off x="4632960" y="1579420"/>
            <a:ext cx="738862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Энергопотребление датчика влажности </a:t>
            </a:r>
            <a:r>
              <a:rPr lang="ru-RU" b="1" dirty="0" err="1"/>
              <a:t>энергоэффективном</a:t>
            </a:r>
            <a:r>
              <a:rPr lang="ru-RU" b="1" dirty="0"/>
              <a:t> режиме: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Замеры миллиамперметром показали, что потребление устройства  примерно 0,003</a:t>
            </a:r>
            <a:r>
              <a:rPr lang="en-US" dirty="0"/>
              <a:t>a 12</a:t>
            </a:r>
            <a:r>
              <a:rPr lang="ru-RU" dirty="0"/>
              <a:t>В 0,036</a:t>
            </a:r>
            <a:r>
              <a:rPr lang="en-US" dirty="0"/>
              <a:t>WH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2B38D-5069-45F4-A31A-6E81BA18A73D}"/>
              </a:ext>
            </a:extLst>
          </p:cNvPr>
          <p:cNvSpPr txBox="1"/>
          <p:nvPr/>
        </p:nvSpPr>
        <p:spPr>
          <a:xfrm>
            <a:off x="471928" y="4825540"/>
            <a:ext cx="50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Цена на аналогичные устройства:</a:t>
            </a:r>
          </a:p>
          <a:p>
            <a:pPr>
              <a:lnSpc>
                <a:spcPct val="150000"/>
              </a:lnSpc>
            </a:pPr>
            <a:r>
              <a:rPr lang="ru-RU" dirty="0"/>
              <a:t>Цены варьируются в пределах от 7 до 1</a:t>
            </a:r>
            <a:r>
              <a:rPr lang="en-US" dirty="0"/>
              <a:t>3</a:t>
            </a:r>
            <a:r>
              <a:rPr lang="ru-RU" dirty="0"/>
              <a:t> тыс. руб.</a:t>
            </a:r>
          </a:p>
        </p:txBody>
      </p:sp>
    </p:spTree>
    <p:extLst>
      <p:ext uri="{BB962C8B-B14F-4D97-AF65-F5344CB8AC3E}">
        <p14:creationId xmlns:p14="http://schemas.microsoft.com/office/powerpoint/2010/main" val="988706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332</Words>
  <Application>Microsoft Office PowerPoint</Application>
  <PresentationFormat>Широкоэкранный</PresentationFormat>
  <Paragraphs>75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Разработка умного увлажнителя  Сахаров Владислав Игоревич  МИРЭА - Российский технологический университет  11.11.2020</vt:lpstr>
      <vt:lpstr>ПРОБЛЕМА</vt:lpstr>
      <vt:lpstr>СУЩЕСТВУЮЩИЕ РЕШЕНИЯ</vt:lpstr>
      <vt:lpstr>НАШЕ РЕШЕНИЕ</vt:lpstr>
      <vt:lpstr>ПРИНЦИП ДЕЙСТВИЯ</vt:lpstr>
      <vt:lpstr>ДЕТАЛИ РЕАЛИЗАЦИИ</vt:lpstr>
      <vt:lpstr>АРХИТЕКТУРА РЕШЕНИЯ</vt:lpstr>
      <vt:lpstr>ЦЕЛЕВАЯ АУДИТОРИЯ</vt:lpstr>
      <vt:lpstr>РАСЧЕТЫ</vt:lpstr>
      <vt:lpstr>ЗАКЛЮЧЕНИЕ</vt:lpstr>
      <vt:lpstr>Разработка умного увлажнителя  Сахаров Владислав Игоревич  МИРЭА - Российский технологический университет  11.11.2020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1</cp:lastModifiedBy>
  <cp:revision>190</cp:revision>
  <dcterms:created xsi:type="dcterms:W3CDTF">2018-05-28T23:03:13Z</dcterms:created>
  <dcterms:modified xsi:type="dcterms:W3CDTF">2020-10-31T19:56:46Z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